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FF"/>
    <a:srgbClr val="FF99FF"/>
    <a:srgbClr val="FFCCFF"/>
    <a:srgbClr val="FF66FF"/>
    <a:srgbClr val="C55A11"/>
    <a:srgbClr val="F2F2F2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tif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ROARING  WHALE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7"/>
          <p:cNvSpPr/>
          <p:nvPr/>
        </p:nvSpPr>
        <p:spPr>
          <a:xfrm>
            <a:off x="539552" y="1772816"/>
            <a:ext cx="8208912" cy="358147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1" name="Rectangle 97"/>
          <p:cNvSpPr/>
          <p:nvPr/>
        </p:nvSpPr>
        <p:spPr>
          <a:xfrm>
            <a:off x="5450794" y="5562720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2" name="Rectangle 97"/>
          <p:cNvSpPr/>
          <p:nvPr/>
        </p:nvSpPr>
        <p:spPr>
          <a:xfrm>
            <a:off x="539552" y="5562719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9" name="Rectangle 97"/>
          <p:cNvSpPr/>
          <p:nvPr/>
        </p:nvSpPr>
        <p:spPr>
          <a:xfrm>
            <a:off x="5450794" y="5290690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0" name="Rectangle 97"/>
          <p:cNvSpPr/>
          <p:nvPr/>
        </p:nvSpPr>
        <p:spPr>
          <a:xfrm>
            <a:off x="539552" y="5290689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7" name="Rectangle 97"/>
          <p:cNvSpPr/>
          <p:nvPr/>
        </p:nvSpPr>
        <p:spPr>
          <a:xfrm>
            <a:off x="5450794" y="5018660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8" name="Rectangle 97"/>
          <p:cNvSpPr/>
          <p:nvPr/>
        </p:nvSpPr>
        <p:spPr>
          <a:xfrm>
            <a:off x="539552" y="5018659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6" name="Rectangle 97"/>
          <p:cNvSpPr/>
          <p:nvPr/>
        </p:nvSpPr>
        <p:spPr>
          <a:xfrm>
            <a:off x="5450794" y="4746630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5" name="Rectangle 97"/>
          <p:cNvSpPr/>
          <p:nvPr/>
        </p:nvSpPr>
        <p:spPr>
          <a:xfrm>
            <a:off x="539552" y="4746629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33" name="Rectangle 97"/>
          <p:cNvSpPr/>
          <p:nvPr/>
        </p:nvSpPr>
        <p:spPr>
          <a:xfrm>
            <a:off x="539552" y="2151440"/>
            <a:ext cx="8208912" cy="19041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2" name="Line 3"/>
          <p:cNvSpPr/>
          <p:nvPr/>
        </p:nvSpPr>
        <p:spPr>
          <a:xfrm flipH="1">
            <a:off x="0" y="3263138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矩形 36"/>
          <p:cNvSpPr/>
          <p:nvPr/>
        </p:nvSpPr>
        <p:spPr>
          <a:xfrm>
            <a:off x="566898" y="3303181"/>
            <a:ext cx="1571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Design &amp;</a:t>
            </a:r>
            <a:r>
              <a:rPr lang="en-US" altLang="zh-CN" sz="1400" dirty="0">
                <a:latin typeface="Calibri Light" panose="020F0302020204030204" pitchFamily="34" charset="0"/>
                <a:ea typeface="Calista" panose="02010600030101010101" pitchFamily="2" charset="-122"/>
              </a:rPr>
              <a:t> 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Program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79712" y="2342075"/>
            <a:ext cx="945002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CP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39" name="矩形 38"/>
          <p:cNvSpPr/>
          <p:nvPr/>
        </p:nvSpPr>
        <p:spPr>
          <a:xfrm>
            <a:off x="3146538" y="3303181"/>
            <a:ext cx="9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40" name="矩形 39"/>
          <p:cNvSpPr/>
          <p:nvPr/>
        </p:nvSpPr>
        <p:spPr>
          <a:xfrm>
            <a:off x="4154650" y="2342075"/>
            <a:ext cx="1210524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 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41" name="矩形 40"/>
          <p:cNvSpPr/>
          <p:nvPr/>
        </p:nvSpPr>
        <p:spPr>
          <a:xfrm>
            <a:off x="5450794" y="3303181"/>
            <a:ext cx="9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grpSp>
        <p:nvGrpSpPr>
          <p:cNvPr id="48" name="Group 15"/>
          <p:cNvGrpSpPr/>
          <p:nvPr/>
        </p:nvGrpSpPr>
        <p:grpSpPr>
          <a:xfrm>
            <a:off x="1024304" y="2874446"/>
            <a:ext cx="668212" cy="424378"/>
            <a:chOff x="6256455" y="1897874"/>
            <a:chExt cx="1371600" cy="424378"/>
          </a:xfrm>
          <a:effectLst/>
        </p:grpSpPr>
        <p:sp>
          <p:nvSpPr>
            <p:cNvPr id="82" name="Скругленный прямоугольник 106"/>
            <p:cNvSpPr/>
            <p:nvPr/>
          </p:nvSpPr>
          <p:spPr>
            <a:xfrm>
              <a:off x="6256455" y="1897874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3" name="TextBox 71"/>
            <p:cNvSpPr txBox="1"/>
            <p:nvPr/>
          </p:nvSpPr>
          <p:spPr>
            <a:xfrm>
              <a:off x="6544545" y="1897874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49" name="Group 16"/>
          <p:cNvGrpSpPr/>
          <p:nvPr/>
        </p:nvGrpSpPr>
        <p:grpSpPr>
          <a:xfrm>
            <a:off x="2138426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8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1" name="Group 16"/>
          <p:cNvGrpSpPr/>
          <p:nvPr/>
        </p:nvGrpSpPr>
        <p:grpSpPr>
          <a:xfrm>
            <a:off x="3290554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76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7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3" name="Group 16"/>
          <p:cNvGrpSpPr/>
          <p:nvPr/>
        </p:nvGrpSpPr>
        <p:grpSpPr>
          <a:xfrm>
            <a:off x="4438119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72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5587013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8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9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5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7" name="Group 16"/>
          <p:cNvGrpSpPr/>
          <p:nvPr/>
        </p:nvGrpSpPr>
        <p:grpSpPr>
          <a:xfrm>
            <a:off x="6674930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64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5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</a:lstStyle>
            <a:p>
              <a:r>
                <a:rPr lang="en-US" dirty="0" smtClean="0">
                  <a:latin typeface="Calibri Light" panose="020F0302020204030204" pitchFamily="34" charset="0"/>
                  <a:ea typeface="Calista" panose="02010600030101010101" pitchFamily="2" charset="-122"/>
                </a:rPr>
                <a:t>6</a:t>
              </a:r>
              <a:endParaRPr lang="en-US" dirty="0"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9" name="Group 16"/>
          <p:cNvGrpSpPr/>
          <p:nvPr/>
        </p:nvGrpSpPr>
        <p:grpSpPr>
          <a:xfrm>
            <a:off x="7827058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7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6413301" y="2342075"/>
            <a:ext cx="1170449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95" name="矩形 94"/>
          <p:cNvSpPr/>
          <p:nvPr/>
        </p:nvSpPr>
        <p:spPr>
          <a:xfrm>
            <a:off x="7683042" y="3303181"/>
            <a:ext cx="921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Start</a:t>
            </a:r>
          </a:p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Marketing</a:t>
            </a:r>
          </a:p>
        </p:txBody>
      </p:sp>
      <p:sp>
        <p:nvSpPr>
          <p:cNvPr id="96" name="矩形 95"/>
          <p:cNvSpPr/>
          <p:nvPr/>
        </p:nvSpPr>
        <p:spPr>
          <a:xfrm>
            <a:off x="4462739" y="1772816"/>
            <a:ext cx="4285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Version =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oncept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P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roof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ase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L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ine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efined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F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eature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87527" y="2900510"/>
            <a:ext cx="399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No.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52538" y="2900510"/>
            <a:ext cx="508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spc="-1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Month</a:t>
            </a:r>
            <a:endParaRPr lang="en-US" altLang="zh-CN" sz="1200" spc="-1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87760" y="1302153"/>
            <a:ext cx="7468616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Project Plan (Begin from the end of </a:t>
            </a:r>
            <a:r>
              <a:rPr lang="en-US" sz="20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AppChallenge2019 )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87760" y="4293096"/>
            <a:ext cx="767519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Resource Needed ( What resource and who provide it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133866" y="4746630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Plane Data Interface ( GPS and Camera )</a:t>
            </a:r>
          </a:p>
        </p:txBody>
      </p:sp>
      <p:sp>
        <p:nvSpPr>
          <p:cNvPr id="115" name="矩形 114"/>
          <p:cNvSpPr/>
          <p:nvPr/>
        </p:nvSpPr>
        <p:spPr>
          <a:xfrm>
            <a:off x="1133866" y="5010659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Third-Party Service 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548169" y="4746630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  <p:sp>
        <p:nvSpPr>
          <p:cNvPr id="117" name="矩形 116"/>
          <p:cNvSpPr/>
          <p:nvPr/>
        </p:nvSpPr>
        <p:spPr>
          <a:xfrm>
            <a:off x="5548169" y="5010659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</a:t>
            </a:r>
          </a:p>
        </p:txBody>
      </p:sp>
      <p:sp>
        <p:nvSpPr>
          <p:cNvPr id="118" name="矩形 117"/>
          <p:cNvSpPr/>
          <p:nvPr/>
        </p:nvSpPr>
        <p:spPr>
          <a:xfrm>
            <a:off x="1133866" y="5274688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Cloud Infrastructure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548169" y="5274688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 + SIA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539552" y="1682808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539552" y="4653136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矩形 122"/>
          <p:cNvSpPr/>
          <p:nvPr/>
        </p:nvSpPr>
        <p:spPr>
          <a:xfrm>
            <a:off x="1133866" y="5538718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Test and Deploy Environment ( Plane )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48169" y="5538718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3779912" y="1582053"/>
            <a:ext cx="4752528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In the past time we have made a lot of games, the following is just some examples:</a:t>
            </a:r>
          </a:p>
          <a:p>
            <a:r>
              <a:rPr lang="en-US" sz="1600" spc="-1" dirty="0">
                <a:latin typeface="Calibri Light" panose="020F0302020204030204" pitchFamily="34" charset="0"/>
              </a:rPr>
              <a:t>    </a:t>
            </a:r>
            <a:r>
              <a:rPr lang="en-US" sz="1600" spc="-1" dirty="0" smtClean="0">
                <a:latin typeface="Calibri Light" panose="020F0302020204030204" pitchFamily="34" charset="0"/>
              </a:rPr>
              <a:t>    </a:t>
            </a:r>
            <a:r>
              <a:rPr lang="en-US" sz="1600" b="1" spc="-1" dirty="0" smtClean="0">
                <a:latin typeface="Calibri Light" panose="020F0302020204030204" pitchFamily="34" charset="0"/>
              </a:rPr>
              <a:t>Treasure Kingdom </a:t>
            </a:r>
            <a:r>
              <a:rPr lang="en-US" sz="1600" spc="-1" dirty="0" smtClean="0">
                <a:latin typeface="Calibri Light" panose="020F0302020204030204" pitchFamily="34" charset="0"/>
              </a:rPr>
              <a:t>( </a:t>
            </a:r>
            <a:r>
              <a:rPr lang="en-US" sz="1600" spc="-1" dirty="0">
                <a:latin typeface="Calibri Light" panose="020F0302020204030204" pitchFamily="34" charset="0"/>
              </a:rPr>
              <a:t>Location Based Game )</a:t>
            </a:r>
          </a:p>
          <a:p>
            <a:r>
              <a:rPr lang="en-US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sz="1600" b="1" spc="-1" dirty="0">
                <a:latin typeface="Calibri Light" panose="020F0302020204030204" pitchFamily="34" charset="0"/>
              </a:rPr>
              <a:t>Blade </a:t>
            </a:r>
            <a:r>
              <a:rPr lang="en-US" sz="1600" b="1" spc="-1" dirty="0" err="1">
                <a:latin typeface="Calibri Light" panose="020F0302020204030204" pitchFamily="34" charset="0"/>
              </a:rPr>
              <a:t>MinD</a:t>
            </a:r>
            <a:r>
              <a:rPr lang="en-US" sz="1600" b="1" spc="-1" dirty="0">
                <a:latin typeface="Calibri Light" panose="020F0302020204030204" pitchFamily="34" charset="0"/>
              </a:rPr>
              <a:t> : The Doom of Dynasty</a:t>
            </a:r>
            <a:r>
              <a:rPr lang="en-US" sz="1600" spc="-1" dirty="0">
                <a:latin typeface="Calibri Light" panose="020F0302020204030204" pitchFamily="34" charset="0"/>
              </a:rPr>
              <a:t> ( Action RPG )</a:t>
            </a:r>
          </a:p>
        </p:txBody>
      </p:sp>
      <p:sp>
        <p:nvSpPr>
          <p:cNvPr id="10" name="CustomShape 2"/>
          <p:cNvSpPr/>
          <p:nvPr/>
        </p:nvSpPr>
        <p:spPr>
          <a:xfrm>
            <a:off x="3779912" y="3717032"/>
            <a:ext cx="463284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More information </a:t>
            </a:r>
            <a:r>
              <a:rPr lang="en-US" sz="1600" spc="-1" dirty="0" smtClean="0">
                <a:latin typeface="Calibri Light" panose="020F0302020204030204" pitchFamily="34" charset="0"/>
              </a:rPr>
              <a:t>please </a:t>
            </a:r>
            <a:r>
              <a:rPr lang="en-US" sz="1600" spc="-1" dirty="0">
                <a:latin typeface="Calibri Light" panose="020F0302020204030204" pitchFamily="34" charset="0"/>
              </a:rPr>
              <a:t>visit</a:t>
            </a:r>
          </a:p>
          <a:p>
            <a:r>
              <a:rPr lang="en-US" altLang="zh-CN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altLang="zh-CN" sz="1600" b="1" spc="-1" dirty="0">
                <a:latin typeface="Calibri Light" panose="020F0302020204030204" pitchFamily="34" charset="0"/>
              </a:rPr>
              <a:t>df595149790.github.com</a:t>
            </a:r>
          </a:p>
          <a:p>
            <a:r>
              <a:rPr lang="en-US" altLang="zh-CN" sz="1600" b="1" spc="-1" dirty="0">
                <a:latin typeface="Calibri Light" panose="020F0302020204030204" pitchFamily="34" charset="0"/>
              </a:rPr>
              <a:t>    </a:t>
            </a:r>
            <a:r>
              <a:rPr lang="en-US" altLang="zh-CN" sz="1600" b="1" spc="-1" dirty="0" smtClean="0">
                <a:latin typeface="Calibri Light" panose="020F0302020204030204" pitchFamily="34" charset="0"/>
              </a:rPr>
              <a:t>    www.dooyogame.com</a:t>
            </a:r>
            <a:endParaRPr lang="en-US" altLang="zh-CN" sz="1600" b="1" spc="-1" dirty="0">
              <a:latin typeface="Calibri Light" panose="020F03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9912" y="278731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spc="-1" dirty="0" smtClean="0">
                <a:latin typeface="Calibri Light" panose="020F0302020204030204" pitchFamily="34" charset="0"/>
              </a:rPr>
              <a:t>We have also made lots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projects in the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fields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Enterprise Solution, Mobile Payment, Education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System and AR. </a:t>
            </a:r>
            <a:endParaRPr lang="en-US" altLang="zh-CN" sz="1600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4932040" y="3767852"/>
            <a:ext cx="3297240" cy="129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195455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546904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890541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4290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105045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2861706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7364" y="1268760"/>
            <a:ext cx="234660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Creative team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from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2880186" y="2573674"/>
            <a:ext cx="140378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a</a:t>
            </a:r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nd focus on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155957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362933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461968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21" y="1916832"/>
            <a:ext cx="3505447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with members of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493204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Tech </a:t>
            </a:r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</a:t>
            </a: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UI/UX 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41456" y="5134290"/>
            <a:ext cx="144016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</a:t>
            </a:r>
            <a:endParaRPr lang="en-US" altLang="zh-CN" sz="1400" b="1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Sale Expert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4" name="TextShape 6"/>
          <p:cNvSpPr txBox="1"/>
          <p:nvPr/>
        </p:nvSpPr>
        <p:spPr>
          <a:xfrm>
            <a:off x="7020272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err="1" smtClean="0">
                <a:latin typeface="Calibri" panose="020F0502020204030204" pitchFamily="34" charset="0"/>
              </a:rPr>
              <a:t>Nalon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6321" y="5134290"/>
            <a:ext cx="144433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Software Expert</a:t>
            </a:r>
          </a:p>
        </p:txBody>
      </p:sp>
      <p:sp>
        <p:nvSpPr>
          <p:cNvPr id="46" name="TextShape 6"/>
          <p:cNvSpPr txBox="1"/>
          <p:nvPr/>
        </p:nvSpPr>
        <p:spPr>
          <a:xfrm>
            <a:off x="2738978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Nick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44211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</a:t>
            </a:r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Project</a:t>
            </a:r>
            <a:endParaRPr lang="en-US" altLang="zh-CN" sz="1400" b="1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Project </a:t>
            </a:r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</a:t>
            </a:r>
          </a:p>
          <a:p>
            <a:pPr algn="ctr"/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Product </a:t>
            </a:r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4"/>
          <p:cNvSpPr/>
          <p:nvPr/>
        </p:nvSpPr>
        <p:spPr>
          <a:xfrm>
            <a:off x="1259632" y="1690354"/>
            <a:ext cx="3168352" cy="3582464"/>
          </a:xfrm>
          <a:prstGeom prst="rect">
            <a:avLst/>
          </a:prstGeom>
          <a:noFill/>
          <a:ln w="1260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4499992" y="3248801"/>
            <a:ext cx="3960440" cy="2196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4"/>
          <p:cNvSpPr/>
          <p:nvPr/>
        </p:nvSpPr>
        <p:spPr>
          <a:xfrm>
            <a:off x="755576" y="1260921"/>
            <a:ext cx="6472477" cy="367879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928420" y="1712709"/>
            <a:ext cx="3336016" cy="355336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i="1" strike="noStrike" spc="-1" dirty="0" smtClean="0">
                <a:latin typeface="Calibri Light" panose="020F0302020204030204" pitchFamily="34" charset="0"/>
              </a:rPr>
              <a:t>Flying more</a:t>
            </a:r>
          </a:p>
          <a:p>
            <a:pPr algn="r">
              <a:lnSpc>
                <a:spcPct val="100000"/>
              </a:lnSpc>
            </a:pPr>
            <a:r>
              <a:rPr lang="en-US" sz="1600" i="1" spc="-1" dirty="0" smtClean="0">
                <a:latin typeface="Calibri Light" panose="020F0302020204030204" pitchFamily="34" charset="0"/>
              </a:rPr>
              <a:t>Boring more</a:t>
            </a:r>
          </a:p>
          <a:p>
            <a:pPr algn="r">
              <a:lnSpc>
                <a:spcPct val="100000"/>
              </a:lnSpc>
            </a:pPr>
            <a:endParaRPr lang="en-US" sz="1100" b="0" i="1" strike="noStrike" spc="-1" dirty="0">
              <a:latin typeface="Calibri Light" panose="020F0302020204030204" pitchFamily="34" charset="0"/>
            </a:endParaRPr>
          </a:p>
          <a:p>
            <a:pPr algn="r"/>
            <a:r>
              <a:rPr lang="en-US" altLang="zh-CN" sz="1600" i="1" spc="-1" dirty="0">
                <a:latin typeface="Calibri Light" panose="020F0302020204030204" pitchFamily="34" charset="0"/>
              </a:rPr>
              <a:t>Pad, Magazine and TV Show</a:t>
            </a:r>
          </a:p>
          <a:p>
            <a:pPr algn="r"/>
            <a:r>
              <a:rPr lang="en-US" altLang="zh-CN" sz="1600" b="1" i="1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OUTDATED  THEM  </a:t>
            </a:r>
            <a:r>
              <a:rPr lang="en-US" altLang="zh-CN" sz="1600" b="1" i="1" spc="-1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ALL</a:t>
            </a:r>
          </a:p>
          <a:p>
            <a:pPr algn="r">
              <a:lnSpc>
                <a:spcPct val="100000"/>
              </a:lnSpc>
            </a:pPr>
            <a:endParaRPr lang="en-US" sz="1100" b="0" i="1" strike="noStrike" spc="-1" dirty="0" smtClean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Sit beside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window</a:t>
            </a:r>
            <a:endParaRPr lang="en-US" altLang="zh-CN" sz="16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Watch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inside sky</a:t>
            </a:r>
            <a:endParaRPr lang="en-US" altLang="zh-CN" sz="16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endParaRPr lang="en-US" altLang="zh-CN" sz="11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Plane flying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Ground changing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View amazing</a:t>
            </a:r>
          </a:p>
          <a:p>
            <a:pPr algn="r">
              <a:lnSpc>
                <a:spcPct val="100000"/>
              </a:lnSpc>
            </a:pPr>
            <a:endParaRPr lang="en-US" altLang="zh-CN" sz="11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Scaling, Rotating and Transforming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Want more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manipulation</a:t>
            </a:r>
            <a:endParaRPr lang="en-US" altLang="zh-CN" sz="1600" i="1" spc="-1" dirty="0">
              <a:latin typeface="Calibri Light" panose="020F0302020204030204" pitchFamily="34" charset="0"/>
            </a:endParaRPr>
          </a:p>
        </p:txBody>
      </p:sp>
      <p:sp>
        <p:nvSpPr>
          <p:cNvPr id="23" name="CustomShape 2"/>
          <p:cNvSpPr/>
          <p:nvPr/>
        </p:nvSpPr>
        <p:spPr>
          <a:xfrm>
            <a:off x="4534287" y="3356992"/>
            <a:ext cx="3926145" cy="153742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do not known any such service provided by Airline Companies</a:t>
            </a:r>
          </a:p>
          <a:p>
            <a:pPr>
              <a:lnSpc>
                <a:spcPct val="100000"/>
              </a:lnSpc>
            </a:pPr>
            <a:endParaRPr lang="en-US" sz="1200" spc="-1" dirty="0" smtClean="0"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It is attractive to boring people, 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that is to say …. 80% passengers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99992" y="980728"/>
            <a:ext cx="3384376" cy="2232248"/>
            <a:chOff x="5436096" y="980728"/>
            <a:chExt cx="3384376" cy="2232248"/>
          </a:xfrm>
        </p:grpSpPr>
        <p:sp>
          <p:nvSpPr>
            <p:cNvPr id="25" name="CustomShape 4"/>
            <p:cNvSpPr/>
            <p:nvPr/>
          </p:nvSpPr>
          <p:spPr>
            <a:xfrm>
              <a:off x="5436096" y="1173959"/>
              <a:ext cx="3384376" cy="20390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矩形 1"/>
            <p:cNvSpPr/>
            <p:nvPr/>
          </p:nvSpPr>
          <p:spPr>
            <a:xfrm>
              <a:off x="6025260" y="1786751"/>
              <a:ext cx="272320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Sleeping = 80%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Pad = 10%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Chatting =   6%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TV =   2%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Magazine =   2%</a:t>
              </a:r>
              <a:endParaRPr lang="zh-CN" altLang="en-US" sz="160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CustomShape 6"/>
            <p:cNvSpPr/>
            <p:nvPr/>
          </p:nvSpPr>
          <p:spPr>
            <a:xfrm>
              <a:off x="5736792" y="980728"/>
              <a:ext cx="563400" cy="1842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500" b="0" strike="noStrike" spc="-1" dirty="0">
                  <a:solidFill>
                    <a:srgbClr val="FFFFFF"/>
                  </a:solidFill>
                  <a:latin typeface="Arial"/>
                  <a:ea typeface="Arial"/>
                </a:rPr>
                <a:t>“</a:t>
              </a:r>
              <a:endParaRPr lang="en-US" sz="11500" b="0" strike="noStrike" spc="-1" dirty="0">
                <a:latin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5650" y="1259468"/>
              <a:ext cx="2082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Referenced Statistics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250664" y="1501842"/>
              <a:ext cx="249780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050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https://www.jianshu.com/p/b34594f3b3df</a:t>
              </a:r>
              <a:endParaRPr lang="zh-CN" altLang="en-US" sz="1050" i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3" name="CustomShape 2"/>
          <p:cNvSpPr/>
          <p:nvPr/>
        </p:nvSpPr>
        <p:spPr>
          <a:xfrm>
            <a:off x="2771800" y="5589240"/>
            <a:ext cx="568863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WHAT  SHOULD  WE  DO</a:t>
            </a:r>
            <a:endParaRPr lang="en-US" sz="3200" b="1" strike="noStrike" spc="-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064151"/>
            <a:ext cx="1370849" cy="13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stomShape 2"/>
          <p:cNvSpPr/>
          <p:nvPr/>
        </p:nvSpPr>
        <p:spPr>
          <a:xfrm>
            <a:off x="928420" y="1268760"/>
            <a:ext cx="3336016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spc="-1" dirty="0" smtClean="0">
                <a:latin typeface="Calibri Light" panose="020F0302020204030204" pitchFamily="34" charset="0"/>
              </a:rPr>
              <a:t>My</a:t>
            </a:r>
            <a:r>
              <a:rPr lang="en-US" b="0" i="1" strike="noStrike" spc="-1" dirty="0" smtClean="0">
                <a:latin typeface="Calibri Light" panose="020F0302020204030204" pitchFamily="34" charset="0"/>
              </a:rPr>
              <a:t> Poem of Flying</a:t>
            </a:r>
            <a:endParaRPr lang="en-US" altLang="zh-CN" i="1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chat 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Data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5615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Data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contains 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GPS and Camera, it 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is strongly recommended.</a:t>
            </a: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54" y="3997508"/>
            <a:ext cx="503766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2339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3D, Layer, POI</a:t>
            </a: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</a:p>
        </p:txBody>
      </p:sp>
      <p:pic>
        <p:nvPicPr>
          <p:cNvPr id="29" name="Picture 5"/>
          <p:cNvPicPr/>
          <p:nvPr/>
        </p:nvPicPr>
        <p:blipFill>
          <a:blip r:embed="rId5">
            <a:extLst/>
          </a:blip>
          <a:stretch/>
        </p:blipFill>
        <p:spPr>
          <a:xfrm rot="21195000">
            <a:off x="5321070" y="4136795"/>
            <a:ext cx="844978" cy="613113"/>
          </a:xfrm>
          <a:prstGeom prst="rect">
            <a:avLst/>
          </a:prstGeom>
          <a:ln>
            <a:noFill/>
          </a:ln>
        </p:spPr>
      </p:pic>
      <p:pic>
        <p:nvPicPr>
          <p:cNvPr id="3090" name="Picture 18" descr="C:\work\work3\classkull\ref\图片1xx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701">
            <a:off x="6695525" y="4448479"/>
            <a:ext cx="470433" cy="4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stomShape 15"/>
          <p:cNvSpPr/>
          <p:nvPr/>
        </p:nvSpPr>
        <p:spPr>
          <a:xfrm>
            <a:off x="7052012" y="4811547"/>
            <a:ext cx="976372" cy="273638"/>
          </a:xfrm>
          <a:prstGeom prst="flowChartTerminator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CC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7109970" y="4840417"/>
            <a:ext cx="774398" cy="244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720">
              <a:lnSpc>
                <a:spcPct val="100000"/>
              </a:lnSpc>
              <a:buClr>
                <a:srgbClr val="262626"/>
              </a:buClr>
            </a:pPr>
            <a:r>
              <a:rPr lang="en-US" sz="1000" b="1" strike="noStrike" spc="-1" dirty="0" smtClean="0">
                <a:latin typeface="Calibri Light" panose="020F0302020204030204" pitchFamily="34" charset="0"/>
              </a:rPr>
              <a:t>Hello 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15281" r="9555" b="7956"/>
          <a:stretch/>
        </p:blipFill>
        <p:spPr bwMode="auto">
          <a:xfrm flipH="1">
            <a:off x="3203848" y="93920"/>
            <a:ext cx="5588852" cy="28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83567" y="1412776"/>
            <a:ext cx="3744417" cy="1824386"/>
            <a:chOff x="611560" y="1316583"/>
            <a:chExt cx="3744417" cy="1824386"/>
          </a:xfrm>
        </p:grpSpPr>
        <p:sp>
          <p:nvSpPr>
            <p:cNvPr id="46" name="CustomShape 15"/>
            <p:cNvSpPr/>
            <p:nvPr/>
          </p:nvSpPr>
          <p:spPr>
            <a:xfrm>
              <a:off x="611561" y="1316583"/>
              <a:ext cx="3744416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15"/>
            <p:cNvSpPr/>
            <p:nvPr/>
          </p:nvSpPr>
          <p:spPr>
            <a:xfrm>
              <a:off x="611561" y="1685915"/>
              <a:ext cx="3744416" cy="145505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2"/>
            <p:cNvSpPr/>
            <p:nvPr/>
          </p:nvSpPr>
          <p:spPr>
            <a:xfrm>
              <a:off x="711737" y="1844824"/>
              <a:ext cx="1411991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spc="-1" dirty="0" smtClean="0">
                  <a:latin typeface="Calibri Light"/>
                  <a:ea typeface="Calibri Light"/>
                </a:rPr>
                <a:t>User </a:t>
              </a:r>
              <a:r>
                <a:rPr lang="en-US" sz="1400" b="0" strike="noStrike" spc="-1" dirty="0" smtClean="0">
                  <a:latin typeface="Calibri Light"/>
                  <a:ea typeface="Calibri Light"/>
                </a:rPr>
                <a:t>Free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11560" y="1316583"/>
              <a:ext cx="2290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262626"/>
                  </a:solidFill>
                  <a:latin typeface="Calibri" panose="020F0502020204030204" pitchFamily="34" charset="0"/>
                  <a:ea typeface="Calibri Light"/>
                </a:rPr>
                <a:t>Business Model</a:t>
              </a:r>
              <a:endParaRPr lang="en-US" altLang="zh-CN" spc="-1" dirty="0">
                <a:latin typeface="Calibri" panose="020F0502020204030204" pitchFamily="34" charset="0"/>
              </a:endParaRPr>
            </a:p>
          </p:txBody>
        </p:sp>
        <p:sp>
          <p:nvSpPr>
            <p:cNvPr id="36" name="CustomShape 15"/>
            <p:cNvSpPr/>
            <p:nvPr/>
          </p:nvSpPr>
          <p:spPr>
            <a:xfrm>
              <a:off x="2214888" y="1850528"/>
              <a:ext cx="1997072" cy="294915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15"/>
            <p:cNvSpPr/>
            <p:nvPr/>
          </p:nvSpPr>
          <p:spPr>
            <a:xfrm>
              <a:off x="2214888" y="2201713"/>
              <a:ext cx="1997072" cy="29491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2"/>
            <p:cNvSpPr/>
            <p:nvPr/>
          </p:nvSpPr>
          <p:spPr>
            <a:xfrm>
              <a:off x="2248363" y="1844824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View,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</a:rPr>
                <a:t>Chat</a:t>
              </a:r>
              <a:endParaRPr lang="en-US" altLang="zh-CN" sz="1400" spc="-1" dirty="0"/>
            </a:p>
          </p:txBody>
        </p:sp>
        <p:sp>
          <p:nvSpPr>
            <p:cNvPr id="65" name="CustomShape 15"/>
            <p:cNvSpPr/>
            <p:nvPr/>
          </p:nvSpPr>
          <p:spPr>
            <a:xfrm>
              <a:off x="2214887" y="2552317"/>
              <a:ext cx="1997072" cy="29491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2"/>
            <p:cNvSpPr/>
            <p:nvPr/>
          </p:nvSpPr>
          <p:spPr>
            <a:xfrm>
              <a:off x="774956" y="2196009"/>
              <a:ext cx="1348772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User Pay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61" name="CustomShape 2"/>
            <p:cNvSpPr/>
            <p:nvPr/>
          </p:nvSpPr>
          <p:spPr>
            <a:xfrm>
              <a:off x="2248362" y="2196009"/>
              <a:ext cx="1891590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>
                  <a:solidFill>
                    <a:srgbClr val="262626"/>
                  </a:solidFill>
                  <a:latin typeface="Calibri Light"/>
                  <a:ea typeface="Calibri Light"/>
                </a:rPr>
                <a:t>Play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Game,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</a:rPr>
                <a:t>Book Service</a:t>
              </a:r>
              <a:endParaRPr lang="en-US" altLang="zh-CN" sz="1400" spc="-1" dirty="0"/>
            </a:p>
          </p:txBody>
        </p:sp>
        <p:sp>
          <p:nvSpPr>
            <p:cNvPr id="63" name="CustomShape 2"/>
            <p:cNvSpPr/>
            <p:nvPr/>
          </p:nvSpPr>
          <p:spPr>
            <a:xfrm>
              <a:off x="611560" y="2546613"/>
              <a:ext cx="1512167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1400" spc="-1" dirty="0" smtClean="0">
                  <a:latin typeface="Calibri Light"/>
                  <a:ea typeface="Calibri Light"/>
                </a:rPr>
                <a:t>Third-</a:t>
              </a:r>
              <a:r>
                <a:rPr lang="en-US" sz="1400" spc="-1" dirty="0" smtClean="0">
                  <a:latin typeface="Calibri Light"/>
                  <a:ea typeface="Calibri Light"/>
                </a:rPr>
                <a:t>Party </a:t>
              </a:r>
              <a:r>
                <a:rPr lang="en-US" sz="1400" b="0" strike="noStrike" spc="-1" dirty="0" smtClean="0">
                  <a:latin typeface="Calibri Light"/>
                  <a:ea typeface="Calibri Light"/>
                </a:rPr>
                <a:t>Rebate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64" name="CustomShape 2"/>
            <p:cNvSpPr/>
            <p:nvPr/>
          </p:nvSpPr>
          <p:spPr>
            <a:xfrm>
              <a:off x="2248363" y="2546613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Bring Order</a:t>
              </a:r>
              <a:endParaRPr lang="en-US" altLang="zh-CN" sz="1400" spc="-1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75656" y="3131676"/>
            <a:ext cx="6998345" cy="3177644"/>
            <a:chOff x="814015" y="3131676"/>
            <a:chExt cx="6998345" cy="3177644"/>
          </a:xfrm>
        </p:grpSpPr>
        <p:sp>
          <p:nvSpPr>
            <p:cNvPr id="42" name="CustomShape 15"/>
            <p:cNvSpPr/>
            <p:nvPr/>
          </p:nvSpPr>
          <p:spPr>
            <a:xfrm>
              <a:off x="814015" y="3131676"/>
              <a:ext cx="6998345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15"/>
            <p:cNvSpPr/>
            <p:nvPr/>
          </p:nvSpPr>
          <p:spPr>
            <a:xfrm>
              <a:off x="814015" y="3501007"/>
              <a:ext cx="6998345" cy="280831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2"/>
            <p:cNvSpPr/>
            <p:nvPr/>
          </p:nvSpPr>
          <p:spPr>
            <a:xfrm>
              <a:off x="899592" y="3616022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Single Aircraft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49" name="CustomShape 2"/>
            <p:cNvSpPr/>
            <p:nvPr/>
          </p:nvSpPr>
          <p:spPr>
            <a:xfrm>
              <a:off x="899592" y="4276425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Daily Flight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0" name="CustomShape 2"/>
            <p:cNvSpPr/>
            <p:nvPr/>
          </p:nvSpPr>
          <p:spPr>
            <a:xfrm>
              <a:off x="899592" y="4936828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Annual Income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1" name="CustomShape 2"/>
            <p:cNvSpPr/>
            <p:nvPr/>
          </p:nvSpPr>
          <p:spPr>
            <a:xfrm>
              <a:off x="899592" y="5597232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Annual Share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27584" y="3131676"/>
              <a:ext cx="2290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trike="noStrike" spc="-1" dirty="0" smtClean="0">
                  <a:solidFill>
                    <a:srgbClr val="262626"/>
                  </a:solidFill>
                  <a:latin typeface="Calibri" panose="020F0502020204030204" pitchFamily="34" charset="0"/>
                  <a:ea typeface="Calibri Light"/>
                </a:rPr>
                <a:t>Estimated Revenue</a:t>
              </a:r>
              <a:endParaRPr lang="en-US" altLang="zh-CN" spc="-1" dirty="0">
                <a:latin typeface="Calibri" panose="020F0502020204030204" pitchFamily="34" charset="0"/>
              </a:endParaRPr>
            </a:p>
          </p:txBody>
        </p:sp>
      </p:grpSp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51102"/>
              </p:ext>
            </p:extLst>
          </p:nvPr>
        </p:nvGraphicFramePr>
        <p:xfrm>
          <a:off x="2915816" y="4258411"/>
          <a:ext cx="348329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55"/>
                <a:gridCol w="563880"/>
                <a:gridCol w="579755"/>
                <a:gridCol w="563880"/>
                <a:gridCol w="616267"/>
                <a:gridCol w="579755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Aircraft 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Flight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Pass.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21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50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210,000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42,000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$21,000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$10,500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35896" y="6381328"/>
            <a:ext cx="52565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https://www.ceicdata.com/zh-hans/singapore/singapore-airlines-limited-sq-operational-data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5896" y="6523598"/>
            <a:ext cx="457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https://data.variflight.com/profiles/Airlines/SQ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2658"/>
              </p:ext>
            </p:extLst>
          </p:nvPr>
        </p:nvGraphicFramePr>
        <p:xfrm>
          <a:off x="2915816" y="3589000"/>
          <a:ext cx="546036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30"/>
                <a:gridCol w="754380"/>
                <a:gridCol w="1165542"/>
                <a:gridCol w="422592"/>
                <a:gridCol w="616267"/>
                <a:gridCol w="616267"/>
                <a:gridCol w="616267"/>
                <a:gridCol w="533717"/>
              </a:tblGrid>
              <a:tr h="3440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Avg. Pass.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Aircraft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Usage 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 Conv.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User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solidFill>
                            <a:srgbClr val="C00000"/>
                          </a:solidFill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900" dirty="0">
                        <a:solidFill>
                          <a:srgbClr val="C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solidFill>
                            <a:srgbClr val="C00000"/>
                          </a:solidFill>
                          <a:latin typeface="Calibri Light" panose="020F0302020204030204" pitchFamily="34" charset="0"/>
                        </a:rPr>
                        <a:t>10%</a:t>
                      </a:r>
                      <a:endParaRPr lang="zh-CN" altLang="en-US" sz="900" dirty="0">
                        <a:solidFill>
                          <a:srgbClr val="C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solidFill>
                            <a:srgbClr val="C00000"/>
                          </a:solidFill>
                          <a:latin typeface="Calibri Light" panose="020F0302020204030204" pitchFamily="34" charset="0"/>
                        </a:rPr>
                        <a:t>$5</a:t>
                      </a:r>
                      <a:endParaRPr lang="zh-CN" altLang="en-US" sz="900" dirty="0">
                        <a:solidFill>
                          <a:srgbClr val="C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solidFill>
                            <a:srgbClr val="C00000"/>
                          </a:solidFill>
                          <a:latin typeface="Calibri Light" panose="020F0302020204030204" pitchFamily="34" charset="0"/>
                        </a:rPr>
                        <a:t>$10</a:t>
                      </a:r>
                      <a:endParaRPr lang="zh-CN" altLang="en-US" sz="900" dirty="0">
                        <a:solidFill>
                          <a:srgbClr val="C00000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91874"/>
              </p:ext>
            </p:extLst>
          </p:nvPr>
        </p:nvGraphicFramePr>
        <p:xfrm>
          <a:off x="2915816" y="4927822"/>
          <a:ext cx="4865685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817"/>
                <a:gridCol w="1009967"/>
                <a:gridCol w="1009967"/>
                <a:gridCol w="1009967"/>
                <a:gridCol w="1009967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Repeat Flying</a:t>
                      </a:r>
                    </a:p>
                    <a:p>
                      <a:pPr algn="r"/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Per Pass.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Uni. Pass.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5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8,400,000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1,680,000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$4,200,000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$2,100,000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7387"/>
              </p:ext>
            </p:extLst>
          </p:nvPr>
        </p:nvGraphicFramePr>
        <p:xfrm>
          <a:off x="2915816" y="5597232"/>
          <a:ext cx="52739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855"/>
                <a:gridCol w="986155"/>
                <a:gridCol w="873442"/>
                <a:gridCol w="724217"/>
                <a:gridCol w="1092517"/>
                <a:gridCol w="979805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SIA Ratio</a:t>
                      </a:r>
                      <a:endParaRPr lang="en-US" altLang="zh-CN" sz="900" b="0" baseline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Third-Party 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Platform 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SIA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Third-Party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Platform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30%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70%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$1,890,000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$4,410,000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平行四边形 9"/>
          <p:cNvSpPr/>
          <p:nvPr/>
        </p:nvSpPr>
        <p:spPr>
          <a:xfrm>
            <a:off x="5004048" y="908720"/>
            <a:ext cx="3672408" cy="1080122"/>
          </a:xfrm>
          <a:prstGeom prst="parallelogram">
            <a:avLst>
              <a:gd name="adj" fmla="val 155287"/>
            </a:avLst>
          </a:prstGeom>
          <a:solidFill>
            <a:srgbClr val="FFFFFF">
              <a:alpha val="80000"/>
            </a:srgb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169525" y="922068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latin typeface="Calibri" panose="020F0502020204030204" pitchFamily="34" charset="0"/>
                <a:ea typeface="Calibri Light"/>
              </a:rPr>
              <a:t>EXPERIENCE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809484" y="1210100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latin typeface="Calibri" panose="020F0502020204030204" pitchFamily="34" charset="0"/>
                <a:ea typeface="Calibri Light"/>
              </a:rPr>
              <a:t>TECHNOLOGY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33420" y="1498132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pc="-1" dirty="0" smtClean="0">
                <a:latin typeface="Calibri" panose="020F0502020204030204" pitchFamily="34" charset="0"/>
              </a:rPr>
              <a:t>ECONOMICIS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6176" y="908720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solidFill>
                  <a:srgbClr val="FFC000"/>
                </a:solidFill>
                <a:latin typeface="Calibri" panose="020F0502020204030204" pitchFamily="34" charset="0"/>
                <a:ea typeface="Calibri Light"/>
              </a:rPr>
              <a:t>EXPERIENCE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96138" y="1196752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solidFill>
                  <a:srgbClr val="FFC000"/>
                </a:solidFill>
                <a:latin typeface="Calibri" panose="020F0502020204030204" pitchFamily="34" charset="0"/>
                <a:ea typeface="Calibri Light"/>
              </a:rPr>
              <a:t>TECHNOLOGY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6948264" y="908720"/>
            <a:ext cx="1764196" cy="1080121"/>
          </a:xfrm>
          <a:prstGeom prst="rtTriangle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220073" y="1484784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pc="-1" dirty="0" smtClean="0">
                <a:solidFill>
                  <a:srgbClr val="FFC000"/>
                </a:solidFill>
                <a:latin typeface="Calibri" panose="020F0502020204030204" pitchFamily="34" charset="0"/>
              </a:rPr>
              <a:t>ECONOMICIS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13" y="1873808"/>
            <a:ext cx="1961011" cy="10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4431" r="16380" b="5479"/>
          <a:stretch/>
        </p:blipFill>
        <p:spPr bwMode="auto">
          <a:xfrm>
            <a:off x="7997551" y="459752"/>
            <a:ext cx="1110953" cy="1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3791</TotalTime>
  <Words>892</Words>
  <Application>Microsoft Office PowerPoint</Application>
  <PresentationFormat>全屏显示(4:3)</PresentationFormat>
  <Paragraphs>286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Wongwei</dc:creator>
  <cp:lastModifiedBy>david</cp:lastModifiedBy>
  <cp:revision>560</cp:revision>
  <dcterms:modified xsi:type="dcterms:W3CDTF">2019-08-16T08:27:38Z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